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67" r:id="rId3"/>
    <p:sldId id="268" r:id="rId4"/>
    <p:sldId id="266" r:id="rId5"/>
    <p:sldId id="256" r:id="rId6"/>
    <p:sldId id="265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59"/>
  </p:normalViewPr>
  <p:slideViewPr>
    <p:cSldViewPr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Debou" userId="4da8f9ba-fb86-484e-b8b8-7219fa00a155" providerId="ADAL" clId="{CDFC0740-D50E-8446-B301-7F11B97A4126}"/>
    <pc:docChg chg="custSel addSld modSld sldOrd">
      <pc:chgData name="Michelle Debou" userId="4da8f9ba-fb86-484e-b8b8-7219fa00a155" providerId="ADAL" clId="{CDFC0740-D50E-8446-B301-7F11B97A4126}" dt="2022-02-02T16:15:36.568" v="48" actId="1076"/>
      <pc:docMkLst>
        <pc:docMk/>
      </pc:docMkLst>
      <pc:sldChg chg="delSp modSp mod delAnim modAnim">
        <pc:chgData name="Michelle Debou" userId="4da8f9ba-fb86-484e-b8b8-7219fa00a155" providerId="ADAL" clId="{CDFC0740-D50E-8446-B301-7F11B97A4126}" dt="2022-02-02T16:12:26.892" v="23" actId="1076"/>
        <pc:sldMkLst>
          <pc:docMk/>
          <pc:sldMk cId="441040027" sldId="264"/>
        </pc:sldMkLst>
        <pc:picChg chg="del mod">
          <ac:chgData name="Michelle Debou" userId="4da8f9ba-fb86-484e-b8b8-7219fa00a155" providerId="ADAL" clId="{CDFC0740-D50E-8446-B301-7F11B97A4126}" dt="2022-02-02T16:11:10.085" v="2" actId="21"/>
          <ac:picMkLst>
            <pc:docMk/>
            <pc:sldMk cId="441040027" sldId="264"/>
            <ac:picMk id="4" creationId="{00000000-0000-0000-0000-000000000000}"/>
          </ac:picMkLst>
        </pc:picChg>
        <pc:picChg chg="mod">
          <ac:chgData name="Michelle Debou" userId="4da8f9ba-fb86-484e-b8b8-7219fa00a155" providerId="ADAL" clId="{CDFC0740-D50E-8446-B301-7F11B97A4126}" dt="2022-02-02T16:12:26.892" v="23" actId="1076"/>
          <ac:picMkLst>
            <pc:docMk/>
            <pc:sldMk cId="441040027" sldId="264"/>
            <ac:picMk id="5" creationId="{00000000-0000-0000-0000-000000000000}"/>
          </ac:picMkLst>
        </pc:picChg>
        <pc:picChg chg="del">
          <ac:chgData name="Michelle Debou" userId="4da8f9ba-fb86-484e-b8b8-7219fa00a155" providerId="ADAL" clId="{CDFC0740-D50E-8446-B301-7F11B97A4126}" dt="2022-02-02T16:11:57.591" v="13" actId="21"/>
          <ac:picMkLst>
            <pc:docMk/>
            <pc:sldMk cId="441040027" sldId="264"/>
            <ac:picMk id="6" creationId="{00000000-0000-0000-0000-000000000000}"/>
          </ac:picMkLst>
        </pc:picChg>
        <pc:picChg chg="del">
          <ac:chgData name="Michelle Debou" userId="4da8f9ba-fb86-484e-b8b8-7219fa00a155" providerId="ADAL" clId="{CDFC0740-D50E-8446-B301-7F11B97A4126}" dt="2022-02-02T16:11:49.543" v="10" actId="21"/>
          <ac:picMkLst>
            <pc:docMk/>
            <pc:sldMk cId="441040027" sldId="264"/>
            <ac:picMk id="8" creationId="{00000000-0000-0000-0000-000000000000}"/>
          </ac:picMkLst>
        </pc:picChg>
      </pc:sldChg>
      <pc:sldChg chg="addSp modSp new modAnim">
        <pc:chgData name="Michelle Debou" userId="4da8f9ba-fb86-484e-b8b8-7219fa00a155" providerId="ADAL" clId="{CDFC0740-D50E-8446-B301-7F11B97A4126}" dt="2022-02-02T16:12:15.993" v="18" actId="1076"/>
        <pc:sldMkLst>
          <pc:docMk/>
          <pc:sldMk cId="1968575587" sldId="266"/>
        </pc:sldMkLst>
        <pc:spChg chg="mod">
          <ac:chgData name="Michelle Debou" userId="4da8f9ba-fb86-484e-b8b8-7219fa00a155" providerId="ADAL" clId="{CDFC0740-D50E-8446-B301-7F11B97A4126}" dt="2022-02-02T16:11:30.254" v="6"/>
          <ac:spMkLst>
            <pc:docMk/>
            <pc:sldMk cId="1968575587" sldId="266"/>
            <ac:spMk id="2" creationId="{9FAA552A-3DA2-754A-ADC4-E5E534CAA260}"/>
          </ac:spMkLst>
        </pc:spChg>
        <pc:picChg chg="add mod">
          <ac:chgData name="Michelle Debou" userId="4da8f9ba-fb86-484e-b8b8-7219fa00a155" providerId="ADAL" clId="{CDFC0740-D50E-8446-B301-7F11B97A4126}" dt="2022-02-02T16:12:15.993" v="18" actId="1076"/>
          <ac:picMkLst>
            <pc:docMk/>
            <pc:sldMk cId="1968575587" sldId="266"/>
            <ac:picMk id="4" creationId="{01206F48-E418-2C4A-A514-4EAE2706A4BB}"/>
          </ac:picMkLst>
        </pc:picChg>
      </pc:sldChg>
      <pc:sldChg chg="addSp delSp modSp new mod ord modAnim">
        <pc:chgData name="Michelle Debou" userId="4da8f9ba-fb86-484e-b8b8-7219fa00a155" providerId="ADAL" clId="{CDFC0740-D50E-8446-B301-7F11B97A4126}" dt="2022-02-02T16:13:18.297" v="34" actId="1076"/>
        <pc:sldMkLst>
          <pc:docMk/>
          <pc:sldMk cId="2030347379" sldId="267"/>
        </pc:sldMkLst>
        <pc:spChg chg="mod">
          <ac:chgData name="Michelle Debou" userId="4da8f9ba-fb86-484e-b8b8-7219fa00a155" providerId="ADAL" clId="{CDFC0740-D50E-8446-B301-7F11B97A4126}" dt="2022-02-02T16:12:07.674" v="15"/>
          <ac:spMkLst>
            <pc:docMk/>
            <pc:sldMk cId="2030347379" sldId="267"/>
            <ac:spMk id="2" creationId="{3CAF1D0D-FB31-054B-9D4E-7893188A8C1E}"/>
          </ac:spMkLst>
        </pc:spChg>
        <pc:spChg chg="del">
          <ac:chgData name="Michelle Debou" userId="4da8f9ba-fb86-484e-b8b8-7219fa00a155" providerId="ADAL" clId="{CDFC0740-D50E-8446-B301-7F11B97A4126}" dt="2022-02-02T16:13:05.169" v="28"/>
          <ac:spMkLst>
            <pc:docMk/>
            <pc:sldMk cId="2030347379" sldId="267"/>
            <ac:spMk id="3" creationId="{72DE29D5-6109-A247-8DB8-0ACD12CBD3FA}"/>
          </ac:spMkLst>
        </pc:spChg>
        <pc:picChg chg="add mod">
          <ac:chgData name="Michelle Debou" userId="4da8f9ba-fb86-484e-b8b8-7219fa00a155" providerId="ADAL" clId="{CDFC0740-D50E-8446-B301-7F11B97A4126}" dt="2022-02-02T16:13:14.668" v="32" actId="1076"/>
          <ac:picMkLst>
            <pc:docMk/>
            <pc:sldMk cId="2030347379" sldId="267"/>
            <ac:picMk id="4" creationId="{8C6DB6C2-32AF-774E-B9FF-5AC3CF6D1BA1}"/>
          </ac:picMkLst>
        </pc:picChg>
        <pc:picChg chg="add mod">
          <ac:chgData name="Michelle Debou" userId="4da8f9ba-fb86-484e-b8b8-7219fa00a155" providerId="ADAL" clId="{CDFC0740-D50E-8446-B301-7F11B97A4126}" dt="2022-02-02T16:13:18.297" v="34" actId="1076"/>
          <ac:picMkLst>
            <pc:docMk/>
            <pc:sldMk cId="2030347379" sldId="267"/>
            <ac:picMk id="6" creationId="{947A905D-A8DA-AC43-B97D-E4A50DB64B60}"/>
          </ac:picMkLst>
        </pc:picChg>
      </pc:sldChg>
      <pc:sldChg chg="addSp delSp modSp new mod modAnim">
        <pc:chgData name="Michelle Debou" userId="4da8f9ba-fb86-484e-b8b8-7219fa00a155" providerId="ADAL" clId="{CDFC0740-D50E-8446-B301-7F11B97A4126}" dt="2022-02-02T16:15:36.568" v="48" actId="1076"/>
        <pc:sldMkLst>
          <pc:docMk/>
          <pc:sldMk cId="2014424976" sldId="268"/>
        </pc:sldMkLst>
        <pc:spChg chg="mod">
          <ac:chgData name="Michelle Debou" userId="4da8f9ba-fb86-484e-b8b8-7219fa00a155" providerId="ADAL" clId="{CDFC0740-D50E-8446-B301-7F11B97A4126}" dt="2022-02-02T16:12:09.879" v="16"/>
          <ac:spMkLst>
            <pc:docMk/>
            <pc:sldMk cId="2014424976" sldId="268"/>
            <ac:spMk id="2" creationId="{FC6B1FB3-5784-B44D-ADE4-245015A1140B}"/>
          </ac:spMkLst>
        </pc:spChg>
        <pc:spChg chg="del">
          <ac:chgData name="Michelle Debou" userId="4da8f9ba-fb86-484e-b8b8-7219fa00a155" providerId="ADAL" clId="{CDFC0740-D50E-8446-B301-7F11B97A4126}" dt="2022-02-02T16:15:02.686" v="39"/>
          <ac:spMkLst>
            <pc:docMk/>
            <pc:sldMk cId="2014424976" sldId="268"/>
            <ac:spMk id="3" creationId="{E0D07DFD-E790-794F-B8B0-FBCCDEFEEBF7}"/>
          </ac:spMkLst>
        </pc:spChg>
        <pc:spChg chg="add del mod">
          <ac:chgData name="Michelle Debou" userId="4da8f9ba-fb86-484e-b8b8-7219fa00a155" providerId="ADAL" clId="{CDFC0740-D50E-8446-B301-7F11B97A4126}" dt="2022-02-02T16:15:29.959" v="44"/>
          <ac:spMkLst>
            <pc:docMk/>
            <pc:sldMk cId="2014424976" sldId="268"/>
            <ac:spMk id="8" creationId="{44A7156E-E367-4C45-9D92-41DE02DD289E}"/>
          </ac:spMkLst>
        </pc:spChg>
        <pc:picChg chg="add mod">
          <ac:chgData name="Michelle Debou" userId="4da8f9ba-fb86-484e-b8b8-7219fa00a155" providerId="ADAL" clId="{CDFC0740-D50E-8446-B301-7F11B97A4126}" dt="2022-02-02T16:15:00.319" v="38" actId="14100"/>
          <ac:picMkLst>
            <pc:docMk/>
            <pc:sldMk cId="2014424976" sldId="268"/>
            <ac:picMk id="4" creationId="{56902E7E-66DD-D743-A553-4CB2A86CAC8B}"/>
          </ac:picMkLst>
        </pc:picChg>
        <pc:picChg chg="add del mod">
          <ac:chgData name="Michelle Debou" userId="4da8f9ba-fb86-484e-b8b8-7219fa00a155" providerId="ADAL" clId="{CDFC0740-D50E-8446-B301-7F11B97A4126}" dt="2022-02-02T16:15:26.942" v="43" actId="478"/>
          <ac:picMkLst>
            <pc:docMk/>
            <pc:sldMk cId="2014424976" sldId="268"/>
            <ac:picMk id="6" creationId="{FD9A52FC-F96F-A54B-9347-5EFD241BA645}"/>
          </ac:picMkLst>
        </pc:picChg>
        <pc:picChg chg="add mod">
          <ac:chgData name="Michelle Debou" userId="4da8f9ba-fb86-484e-b8b8-7219fa00a155" providerId="ADAL" clId="{CDFC0740-D50E-8446-B301-7F11B97A4126}" dt="2022-02-02T16:15:36.568" v="48" actId="1076"/>
          <ac:picMkLst>
            <pc:docMk/>
            <pc:sldMk cId="2014424976" sldId="268"/>
            <ac:picMk id="10" creationId="{BE5E322E-6DE8-CE44-ACF3-7ED67018BBC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2/2/22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2/2/22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2/2/22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2/2/22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37F4-7593-46B7-9B9E-BF05F26B407D}" type="datetimeFigureOut">
              <a:rPr lang="en-US" smtClean="0"/>
              <a:pPr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F837F4-7593-46B7-9B9E-BF05F26B407D}" type="datetimeFigureOut">
              <a:rPr lang="en-US" smtClean="0"/>
              <a:pPr/>
              <a:t>2/2/22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A0957D-47D1-492C-A5D6-576501F3AA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1.1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en-US" dirty="0"/>
              <a:t>ALIVE OR NOT???</a:t>
            </a:r>
          </a:p>
        </p:txBody>
      </p:sp>
      <p:pic>
        <p:nvPicPr>
          <p:cNvPr id="5" name="Picture 9" descr="Jungle%20Venezu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34086"/>
            <a:ext cx="5688632" cy="426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0400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sz="3000" b="1" i="1" u="sng" dirty="0"/>
              <a:t>5.Living Things are Homeostatic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Homeostasis</a:t>
            </a:r>
            <a:r>
              <a:rPr lang="en-US" dirty="0"/>
              <a:t> means “staying the same.”  It is the relative constancy of the body’s internal environment.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All organ systems work together to maintain homeostasis.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Ex:  Humans try to maintain a body              temperature of 37</a:t>
            </a:r>
            <a:r>
              <a:rPr lang="en-US" sz="4000" baseline="30000" dirty="0"/>
              <a:t>o</a:t>
            </a:r>
            <a:r>
              <a:rPr lang="en-US" dirty="0"/>
              <a:t>C regardless of                              how hot or cold the environment is.</a:t>
            </a:r>
          </a:p>
        </p:txBody>
      </p:sp>
      <p:pic>
        <p:nvPicPr>
          <p:cNvPr id="4" name="Picture 7" descr="sat_hike_sweaty_an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392488"/>
            <a:ext cx="1704492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147248" cy="720080"/>
          </a:xfrm>
        </p:spPr>
        <p:txBody>
          <a:bodyPr>
            <a:normAutofit/>
          </a:bodyPr>
          <a:lstStyle/>
          <a:p>
            <a:pPr algn="l"/>
            <a:r>
              <a:rPr lang="en-US" sz="3000" b="1" i="1" u="sng" dirty="0"/>
              <a:t>6.  Living Things Grow and Develop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endParaRPr lang="en-US" u="sng" dirty="0"/>
          </a:p>
          <a:p>
            <a:r>
              <a:rPr lang="en-US" b="1" u="sng" dirty="0"/>
              <a:t>Growth</a:t>
            </a:r>
            <a:r>
              <a:rPr lang="en-US" dirty="0"/>
              <a:t> is the increase in the size and often the number of cells.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Growth is a part of </a:t>
            </a:r>
            <a:r>
              <a:rPr lang="en-US" b="1" u="sng" dirty="0"/>
              <a:t>development</a:t>
            </a:r>
            <a:r>
              <a:rPr lang="en-US" dirty="0"/>
              <a:t>.</a:t>
            </a:r>
          </a:p>
          <a:p>
            <a:endParaRPr lang="en-US" u="sng" dirty="0"/>
          </a:p>
          <a:p>
            <a:r>
              <a:rPr lang="en-US" b="1" u="sng" dirty="0"/>
              <a:t>Development</a:t>
            </a:r>
            <a:r>
              <a:rPr lang="en-US" dirty="0"/>
              <a:t> is all the changes that take place between conception and death.  (Ex:  egg, zygote, embryo, fetus, baby, adolescence, adulthood, aging).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157192"/>
            <a:ext cx="2358899" cy="1564053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sz="3000" b="1" i="1" u="sng" dirty="0"/>
              <a:t>7.  Living Things are Adapted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en-US" b="1" u="sng" dirty="0"/>
              <a:t>Adaptations</a:t>
            </a:r>
            <a:r>
              <a:rPr lang="en-US" dirty="0"/>
              <a:t> are modifications that make an organism suited to its way of life.</a:t>
            </a:r>
          </a:p>
          <a:p>
            <a:pPr>
              <a:buNone/>
            </a:pPr>
            <a:endParaRPr lang="en-US" dirty="0"/>
          </a:p>
          <a:p>
            <a:r>
              <a:rPr lang="en-US" b="1" u="sng" dirty="0"/>
              <a:t>Evolution</a:t>
            </a:r>
            <a:r>
              <a:rPr lang="en-US" dirty="0"/>
              <a:t> is the process by which a species changes through time.</a:t>
            </a:r>
          </a:p>
          <a:p>
            <a:endParaRPr lang="en-US" b="1" u="sng" dirty="0"/>
          </a:p>
          <a:p>
            <a:r>
              <a:rPr lang="en-US" b="1" u="sng" dirty="0"/>
              <a:t>Species</a:t>
            </a:r>
            <a:r>
              <a:rPr lang="en-US" dirty="0"/>
              <a:t> are groups of similarly                        constructed organisms that can                      interbreed.</a:t>
            </a:r>
          </a:p>
          <a:p>
            <a:endParaRPr lang="en-US" dirty="0"/>
          </a:p>
          <a:p>
            <a:r>
              <a:rPr lang="en-US" b="1" dirty="0"/>
              <a:t>Evolution</a:t>
            </a:r>
            <a:r>
              <a:rPr lang="en-US" dirty="0"/>
              <a:t> is the key to the diversity of life.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514700"/>
            <a:ext cx="2209800" cy="17145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1D0D-FB31-054B-9D4E-7893188A8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1.1</a:t>
            </a:r>
            <a:endParaRPr lang="fr-CA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7A905D-A8DA-AC43-B97D-E4A50DB64B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12776"/>
            <a:ext cx="3810000" cy="2387911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6DB6C2-32AF-774E-B9FF-5AC3CF6D1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29" y="2420888"/>
            <a:ext cx="4011641" cy="384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473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B1FB3-5784-B44D-ADE4-245015A1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1.1</a:t>
            </a:r>
            <a:endParaRPr lang="fr-CA" dirty="0"/>
          </a:p>
        </p:txBody>
      </p:sp>
      <p:pic>
        <p:nvPicPr>
          <p:cNvPr id="4" name="Picture 7" descr="bacecoli">
            <a:extLst>
              <a:ext uri="{FF2B5EF4-FFF2-40B4-BE49-F238E27FC236}">
                <a16:creationId xmlns:a16="http://schemas.microsoft.com/office/drawing/2014/main" id="{56902E7E-66DD-D743-A553-4CB2A86CA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70317"/>
            <a:ext cx="4008278" cy="289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E5E322E-6DE8-CE44-ACF3-7ED67018BB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924944"/>
            <a:ext cx="3894832" cy="3130340"/>
          </a:xfrm>
        </p:spPr>
      </p:pic>
    </p:spTree>
    <p:extLst>
      <p:ext uri="{BB962C8B-B14F-4D97-AF65-F5344CB8AC3E}">
        <p14:creationId xmlns:p14="http://schemas.microsoft.com/office/powerpoint/2010/main" val="20144249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A552A-3DA2-754A-ADC4-E5E534CA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1.1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6B4FB-6AFC-E946-9FC7-A9E6E1210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" name="Picture 11" descr="fetus-human-6week">
            <a:extLst>
              <a:ext uri="{FF2B5EF4-FFF2-40B4-BE49-F238E27FC236}">
                <a16:creationId xmlns:a16="http://schemas.microsoft.com/office/drawing/2014/main" id="{01206F48-E418-2C4A-A514-4EAE2706A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65451"/>
            <a:ext cx="5616624" cy="471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5755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1.1 Characteristics of Life (p.3)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i="1" u="sng" dirty="0"/>
              <a:t>Living Things Are Organized</a:t>
            </a:r>
          </a:p>
          <a:p>
            <a:pPr marL="514350" indent="-514350">
              <a:buNone/>
            </a:pPr>
            <a:endParaRPr lang="en-US" b="1" i="1" u="sng" dirty="0"/>
          </a:p>
          <a:p>
            <a:pPr marL="514350" indent="-514350">
              <a:buFont typeface="Wingdings" pitchFamily="2" charset="2"/>
              <a:buChar char="§"/>
            </a:pPr>
            <a:r>
              <a:rPr lang="en-US" dirty="0"/>
              <a:t>Cells 			(Nerve cell)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/>
              <a:t>Tissues			(Nervous tissue)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/>
              <a:t>Organs			(Brain)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/>
              <a:t>Organ Systems		(Brain, Spinal cord…etc)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/>
              <a:t>Organism		(Human)</a:t>
            </a:r>
          </a:p>
          <a:p>
            <a:pPr marL="514350" indent="-514350">
              <a:buNone/>
            </a:pPr>
            <a:r>
              <a:rPr lang="en-US" dirty="0"/>
              <a:t>		</a:t>
            </a:r>
          </a:p>
        </p:txBody>
      </p:sp>
      <p:pic>
        <p:nvPicPr>
          <p:cNvPr id="5" name="Picture 4" descr="levels%20of%20organiz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89648"/>
            <a:ext cx="2195736" cy="219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evels_of_organization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4197"/>
            <a:ext cx="7814320" cy="628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051394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73616" cy="1080120"/>
          </a:xfrm>
        </p:spPr>
        <p:txBody>
          <a:bodyPr>
            <a:normAutofit fontScale="90000"/>
          </a:bodyPr>
          <a:lstStyle/>
          <a:p>
            <a:br>
              <a:rPr lang="en-US" sz="3000" b="1" i="1" u="sng" dirty="0"/>
            </a:br>
            <a:br>
              <a:rPr lang="en-US" sz="3000" b="1" i="1" u="sng" dirty="0"/>
            </a:br>
            <a:br>
              <a:rPr lang="en-US" sz="3000" b="1" i="1" u="sng" dirty="0"/>
            </a:br>
            <a:br>
              <a:rPr lang="en-US" sz="3000" b="1" i="1" u="sng" dirty="0"/>
            </a:br>
            <a:r>
              <a:rPr lang="en-US" sz="3000" b="1" i="1" u="sng" dirty="0"/>
              <a:t>2.  Living Things Acquire Materials and Energy</a:t>
            </a:r>
            <a:br>
              <a:rPr lang="en-US" sz="3000" b="1" i="1" u="sng" dirty="0"/>
            </a:br>
            <a:endParaRPr lang="en-US" sz="3000" b="1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74035"/>
          </a:xfrm>
        </p:spPr>
        <p:txBody>
          <a:bodyPr/>
          <a:lstStyle/>
          <a:p>
            <a:endParaRPr lang="en-US" u="sng" dirty="0"/>
          </a:p>
          <a:p>
            <a:r>
              <a:rPr lang="en-US" b="1" u="sng" dirty="0"/>
              <a:t>Energy</a:t>
            </a:r>
            <a:r>
              <a:rPr lang="en-US" dirty="0"/>
              <a:t> is the capacity to do work.</a:t>
            </a:r>
          </a:p>
          <a:p>
            <a:endParaRPr lang="en-US" dirty="0"/>
          </a:p>
          <a:p>
            <a:r>
              <a:rPr lang="en-US" dirty="0"/>
              <a:t>Living things cannot carry on life’s activities without an outside source of materials and energy</a:t>
            </a:r>
          </a:p>
          <a:p>
            <a:endParaRPr lang="en-US" u="sng" dirty="0"/>
          </a:p>
          <a:p>
            <a:r>
              <a:rPr lang="en-US" b="1" u="sng" dirty="0" err="1"/>
              <a:t>Autotrophs</a:t>
            </a:r>
            <a:r>
              <a:rPr lang="en-US" dirty="0"/>
              <a:t> or </a:t>
            </a:r>
            <a:r>
              <a:rPr lang="en-US" b="1" u="sng" dirty="0" err="1"/>
              <a:t>Photosythesizers</a:t>
            </a:r>
            <a:r>
              <a:rPr lang="en-US" dirty="0"/>
              <a:t> use carbon dioxide, water and solar energy to make their own food</a:t>
            </a:r>
          </a:p>
          <a:p>
            <a:endParaRPr lang="en-US" u="sng" dirty="0"/>
          </a:p>
          <a:p>
            <a:r>
              <a:rPr lang="en-US" b="1" u="sng" dirty="0" err="1"/>
              <a:t>Heterotrophs</a:t>
            </a:r>
            <a:r>
              <a:rPr lang="en-US" dirty="0"/>
              <a:t> (humans) acquire materials and energy when they eat.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972" y="764704"/>
            <a:ext cx="1587500" cy="15875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US" sz="3000" b="1" i="1" u="sng" dirty="0"/>
              <a:t>3.  Living Things Reproduce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 creates life.</a:t>
            </a:r>
          </a:p>
          <a:p>
            <a:pPr>
              <a:buNone/>
            </a:pPr>
            <a:endParaRPr lang="en-US" u="sng" dirty="0"/>
          </a:p>
          <a:p>
            <a:r>
              <a:rPr lang="en-US" b="1" u="sng" dirty="0"/>
              <a:t>Genes</a:t>
            </a:r>
            <a:r>
              <a:rPr lang="en-US" dirty="0"/>
              <a:t> in the form of </a:t>
            </a:r>
            <a:r>
              <a:rPr lang="en-US" b="1" u="sng" dirty="0"/>
              <a:t>DNA</a:t>
            </a:r>
            <a:r>
              <a:rPr lang="en-US" dirty="0"/>
              <a:t> (deoxyribonucleic acid) allow cells and organisms to reproduce.</a:t>
            </a:r>
          </a:p>
          <a:p>
            <a:endParaRPr lang="en-US" u="sng" dirty="0"/>
          </a:p>
          <a:p>
            <a:r>
              <a:rPr lang="en-US" b="1" dirty="0"/>
              <a:t>Metabolism</a:t>
            </a:r>
            <a:r>
              <a:rPr lang="en-US" dirty="0"/>
              <a:t> is all the chemical reactions in the cell.</a:t>
            </a:r>
          </a:p>
          <a:p>
            <a:endParaRPr lang="en-US" dirty="0"/>
          </a:p>
          <a:p>
            <a:r>
              <a:rPr lang="en-US" dirty="0"/>
              <a:t>Reproduction can be </a:t>
            </a:r>
            <a:r>
              <a:rPr lang="en-US" b="1" u="sng" dirty="0"/>
              <a:t>asexual</a:t>
            </a:r>
            <a:r>
              <a:rPr lang="en-US" dirty="0"/>
              <a:t> (mitosis) or </a:t>
            </a:r>
            <a:r>
              <a:rPr lang="en-US" b="1" u="sng" dirty="0"/>
              <a:t>sexual</a:t>
            </a:r>
            <a:r>
              <a:rPr lang="en-US" dirty="0"/>
              <a:t> (meiosis).</a:t>
            </a:r>
          </a:p>
        </p:txBody>
      </p:sp>
      <p:pic>
        <p:nvPicPr>
          <p:cNvPr id="4" name="Picture 5" descr="270px-Ge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749388"/>
            <a:ext cx="2339752" cy="18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sz="3000" b="1" u="sng" dirty="0"/>
              <a:t>4.  Living Things Respond to Stimuli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Stimuli</a:t>
            </a:r>
            <a:r>
              <a:rPr lang="en-US" dirty="0"/>
              <a:t> (a stimulus) is a change in the internal or external environment that a sensory receptor can detect.</a:t>
            </a:r>
          </a:p>
          <a:p>
            <a:endParaRPr lang="en-US" u="sng" dirty="0"/>
          </a:p>
          <a:p>
            <a:r>
              <a:rPr lang="en-US" b="1" u="sng" dirty="0" err="1"/>
              <a:t>Behaviour</a:t>
            </a:r>
            <a:r>
              <a:rPr lang="en-US" dirty="0"/>
              <a:t> is the response to a stimulus.</a:t>
            </a:r>
          </a:p>
          <a:p>
            <a:endParaRPr lang="en-US" dirty="0"/>
          </a:p>
          <a:p>
            <a:r>
              <a:rPr lang="en-US" dirty="0" err="1"/>
              <a:t>Behaviour</a:t>
            </a:r>
            <a:r>
              <a:rPr lang="en-US" dirty="0"/>
              <a:t> is generally a response designed to minimize injury, to acquire food, and/or to increase reproduction.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404</Words>
  <Application>Microsoft Macintosh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Wingdings</vt:lpstr>
      <vt:lpstr>Wingdings 2</vt:lpstr>
      <vt:lpstr>Flow</vt:lpstr>
      <vt:lpstr>CHAPTER 1.1</vt:lpstr>
      <vt:lpstr>CHAPTER 1.1</vt:lpstr>
      <vt:lpstr>CHAPTER 1.1</vt:lpstr>
      <vt:lpstr>CHAPTER 1.1</vt:lpstr>
      <vt:lpstr>1.1 Characteristics of Life (p.3)</vt:lpstr>
      <vt:lpstr>PowerPoint Presentation</vt:lpstr>
      <vt:lpstr>    2.  Living Things Acquire Materials and Energy </vt:lpstr>
      <vt:lpstr>3.  Living Things Reproduce</vt:lpstr>
      <vt:lpstr>4.  Living Things Respond to Stimuli</vt:lpstr>
      <vt:lpstr>5.Living Things are Homeostatic</vt:lpstr>
      <vt:lpstr>6.  Living Things Grow and Develop</vt:lpstr>
      <vt:lpstr>7.  Living Things are Adapted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Characteristics of Life (p.3)</dc:title>
  <dc:creator>Michelle DeBou</dc:creator>
  <cp:lastModifiedBy>Michelle Debou</cp:lastModifiedBy>
  <cp:revision>30</cp:revision>
  <dcterms:created xsi:type="dcterms:W3CDTF">2011-09-08T02:29:55Z</dcterms:created>
  <dcterms:modified xsi:type="dcterms:W3CDTF">2022-02-02T16:15:47Z</dcterms:modified>
</cp:coreProperties>
</file>