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43"/>
  </p:normalViewPr>
  <p:slideViewPr>
    <p:cSldViewPr>
      <p:cViewPr varScale="1">
        <p:scale>
          <a:sx n="93" d="100"/>
          <a:sy n="93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7E698-BDCA-4E46-A9AB-490BC18A0F5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9416B-D1BB-6F44-9F3D-90A8053CD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91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charset="0"/>
                <a:ea typeface="Arial" charset="0"/>
                <a:cs typeface="Arial" charset="0"/>
              </a:rPr>
              <a:t>Biology, 9th ed,Sylvia Mader</a:t>
            </a:r>
          </a:p>
        </p:txBody>
      </p:sp>
      <p:sp>
        <p:nvSpPr>
          <p:cNvPr id="808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latin typeface="Arial" charset="0"/>
                <a:ea typeface="Arial" charset="0"/>
                <a:cs typeface="Arial" charset="0"/>
              </a:rPr>
              <a:t>Basic Chemistry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charset="0"/>
              </a:rPr>
              <a:t>Slide #</a:t>
            </a:r>
            <a:fld id="{6ADFC38E-27E9-544B-B0FE-8AB7366CE9F8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>
                <a:latin typeface="Arial" charset="0"/>
                <a:ea typeface="Arial" charset="0"/>
                <a:cs typeface="Arial" charset="0"/>
              </a:rPr>
              <a:t>Chapter 02</a:t>
            </a:r>
          </a:p>
        </p:txBody>
      </p:sp>
      <p:sp>
        <p:nvSpPr>
          <p:cNvPr id="809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70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E4FDE-0ED4-41E1-AA29-9892560492A7}" type="datetimeFigureOut">
              <a:rPr lang="en-US" smtClean="0"/>
              <a:t>9/17/18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C5FD55-F40E-46BD-B7ED-121189A99AF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Acids, Bases and Buffers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 pg. 28-29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Acids are solutions with a greater number of </a:t>
            </a:r>
            <a:r>
              <a:rPr lang="en-US" dirty="0" smtClean="0"/>
              <a:t>__________ ions </a:t>
            </a:r>
            <a:r>
              <a:rPr lang="en-US" dirty="0" smtClean="0"/>
              <a:t>(H</a:t>
            </a:r>
            <a:r>
              <a:rPr lang="en-US" baseline="30000" dirty="0" smtClean="0"/>
              <a:t>+</a:t>
            </a:r>
            <a:r>
              <a:rPr lang="en-US" dirty="0" smtClean="0"/>
              <a:t>) than </a:t>
            </a:r>
            <a:r>
              <a:rPr lang="en-US" dirty="0" smtClean="0"/>
              <a:t>__________ (</a:t>
            </a:r>
            <a:r>
              <a:rPr lang="en-US" dirty="0" smtClean="0"/>
              <a:t>OH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Acids taste </a:t>
            </a:r>
            <a:r>
              <a:rPr lang="en-US" dirty="0" smtClean="0"/>
              <a:t>___________.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Acids turn </a:t>
            </a:r>
            <a:r>
              <a:rPr lang="en-US" dirty="0" smtClean="0"/>
              <a:t>__________ litmus </a:t>
            </a:r>
            <a:r>
              <a:rPr lang="en-US" dirty="0" smtClean="0"/>
              <a:t>paper </a:t>
            </a:r>
            <a:r>
              <a:rPr lang="en-US" dirty="0" smtClean="0"/>
              <a:t>____________.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Acids have a </a:t>
            </a:r>
            <a:r>
              <a:rPr lang="en-US" dirty="0" smtClean="0"/>
              <a:t>_____________below 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Examples of acids include stomach acid, lemon juice, </a:t>
            </a:r>
            <a:r>
              <a:rPr lang="en-US" dirty="0" smtClean="0"/>
              <a:t>___________, </a:t>
            </a:r>
            <a:r>
              <a:rPr lang="en-US" dirty="0" smtClean="0"/>
              <a:t>vinegar, </a:t>
            </a:r>
            <a:r>
              <a:rPr lang="en-US" dirty="0" smtClean="0"/>
              <a:t>____________ and </a:t>
            </a:r>
            <a:r>
              <a:rPr lang="en-US" dirty="0" smtClean="0"/>
              <a:t>rain water.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Bases have a greater concentration of </a:t>
            </a:r>
            <a:r>
              <a:rPr lang="en-US" dirty="0" smtClean="0"/>
              <a:t>_____________ ions </a:t>
            </a:r>
            <a:r>
              <a:rPr lang="en-US" dirty="0" smtClean="0"/>
              <a:t>than hydrogen ions.  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Bases taste </a:t>
            </a:r>
            <a:r>
              <a:rPr lang="en-US" dirty="0" smtClean="0"/>
              <a:t>________________.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Bases feel </a:t>
            </a:r>
            <a:r>
              <a:rPr lang="en-US" dirty="0" smtClean="0"/>
              <a:t>________________.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Bases turn </a:t>
            </a:r>
            <a:r>
              <a:rPr lang="en-US" dirty="0" smtClean="0"/>
              <a:t>___________ litmus </a:t>
            </a:r>
            <a:r>
              <a:rPr lang="en-US" dirty="0" smtClean="0"/>
              <a:t>paper </a:t>
            </a:r>
            <a:r>
              <a:rPr lang="en-US" dirty="0" smtClean="0"/>
              <a:t>___________.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Bases have a </a:t>
            </a:r>
            <a:r>
              <a:rPr lang="en-US" dirty="0" smtClean="0"/>
              <a:t>__________ </a:t>
            </a:r>
            <a:r>
              <a:rPr lang="en-US" dirty="0" smtClean="0"/>
              <a:t>greater than </a:t>
            </a:r>
            <a:r>
              <a:rPr lang="en-US" dirty="0" smtClean="0"/>
              <a:t>____________.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40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pH Scale.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6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pH scale measures how </a:t>
            </a:r>
            <a:r>
              <a:rPr lang="en-US" dirty="0" smtClean="0"/>
              <a:t>_________or </a:t>
            </a:r>
            <a:r>
              <a:rPr lang="en-US" dirty="0" smtClean="0"/>
              <a:t>basic a solution is.</a:t>
            </a:r>
          </a:p>
          <a:p>
            <a:r>
              <a:rPr lang="en-US" dirty="0" smtClean="0"/>
              <a:t>The pH scale ranges from </a:t>
            </a:r>
            <a:r>
              <a:rPr lang="en-US" dirty="0" smtClean="0"/>
              <a:t>__________.  </a:t>
            </a:r>
            <a:r>
              <a:rPr lang="en-US" dirty="0" smtClean="0"/>
              <a:t>A pH less than 7 is an </a:t>
            </a:r>
            <a:r>
              <a:rPr lang="en-US" dirty="0" smtClean="0"/>
              <a:t>________solutions </a:t>
            </a:r>
            <a:r>
              <a:rPr lang="en-US" dirty="0" smtClean="0"/>
              <a:t>and a pH greater than 7 are </a:t>
            </a:r>
            <a:r>
              <a:rPr lang="en-US" dirty="0" smtClean="0"/>
              <a:t>_________.</a:t>
            </a:r>
            <a:endParaRPr lang="en-US" dirty="0" smtClean="0"/>
          </a:p>
          <a:p>
            <a:r>
              <a:rPr lang="en-US" dirty="0" smtClean="0"/>
              <a:t>pH means </a:t>
            </a:r>
            <a:r>
              <a:rPr lang="en-US" dirty="0" smtClean="0"/>
              <a:t>“________ _______________ ions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pH=7 is </a:t>
            </a:r>
            <a:r>
              <a:rPr lang="en-US" dirty="0" smtClean="0"/>
              <a:t>________________= </a:t>
            </a:r>
            <a:r>
              <a:rPr lang="en-US" dirty="0" smtClean="0"/>
              <a:t>1 x 10</a:t>
            </a:r>
            <a:r>
              <a:rPr lang="en-US" baseline="30000" dirty="0" smtClean="0"/>
              <a:t>-7</a:t>
            </a:r>
            <a:r>
              <a:rPr lang="en-US" dirty="0" smtClean="0"/>
              <a:t> hydrogen ion concentration.</a:t>
            </a:r>
          </a:p>
          <a:p>
            <a:pPr>
              <a:buNone/>
            </a:pPr>
            <a:r>
              <a:rPr lang="en-US" b="1" dirty="0" smtClean="0"/>
              <a:t>		H</a:t>
            </a:r>
            <a:r>
              <a:rPr lang="en-US" b="1" baseline="-25000" dirty="0" smtClean="0"/>
              <a:t>2</a:t>
            </a:r>
            <a:r>
              <a:rPr lang="en-US" b="1" dirty="0" smtClean="0"/>
              <a:t>O  		</a:t>
            </a:r>
            <a:r>
              <a:rPr lang="en-US" b="1" dirty="0" smtClean="0"/>
              <a:t>___________</a:t>
            </a:r>
            <a:r>
              <a:rPr lang="en-US" b="1" dirty="0" smtClean="0"/>
              <a:t>	+	</a:t>
            </a:r>
            <a:r>
              <a:rPr lang="en-US" b="1" dirty="0" smtClean="0"/>
              <a:t>_____________</a:t>
            </a:r>
            <a:endParaRPr lang="en-US" b="1" dirty="0" smtClean="0"/>
          </a:p>
          <a:p>
            <a:r>
              <a:rPr lang="en-US" b="1" dirty="0" smtClean="0"/>
              <a:t>___________________ reactions</a:t>
            </a:r>
            <a:r>
              <a:rPr lang="en-US" b="1" dirty="0" smtClean="0"/>
              <a:t>: </a:t>
            </a:r>
            <a:r>
              <a:rPr lang="en-US" dirty="0" smtClean="0"/>
              <a:t>when an acid is added to base the product is a </a:t>
            </a:r>
            <a:r>
              <a:rPr lang="en-US" dirty="0" smtClean="0"/>
              <a:t>_________ and _______________.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2"/>
            <a:r>
              <a:rPr lang="en-US" sz="2600" b="1" dirty="0" err="1" smtClean="0"/>
              <a:t>HCl</a:t>
            </a:r>
            <a:r>
              <a:rPr lang="en-US" sz="2600" b="1" dirty="0" smtClean="0"/>
              <a:t>  	+ </a:t>
            </a:r>
            <a:r>
              <a:rPr lang="en-US" sz="2600" b="1" dirty="0" smtClean="0"/>
              <a:t>   </a:t>
            </a:r>
            <a:r>
              <a:rPr lang="en-US" sz="2600" b="1" dirty="0" err="1" smtClean="0"/>
              <a:t>NaOH</a:t>
            </a:r>
            <a:r>
              <a:rPr lang="en-US" sz="2600" b="1" dirty="0" smtClean="0"/>
              <a:t> </a:t>
            </a:r>
            <a:r>
              <a:rPr lang="en-US" sz="2600" b="1" dirty="0" smtClean="0"/>
              <a:t>	 	</a:t>
            </a:r>
            <a:r>
              <a:rPr lang="en-US" sz="2600" b="1" dirty="0" smtClean="0"/>
              <a:t>________   +</a:t>
            </a:r>
            <a:r>
              <a:rPr lang="en-US" sz="2600" b="1" dirty="0" smtClean="0"/>
              <a:t>	</a:t>
            </a:r>
            <a:r>
              <a:rPr lang="en-US" sz="2600" b="1" dirty="0" smtClean="0"/>
              <a:t>____________</a:t>
            </a:r>
            <a:endParaRPr lang="en-US" sz="26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07704" y="39330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779912" y="5661248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602ED5-31C8-4547-8821-65E65539D1E2}" type="slidenum">
              <a:rPr lang="en-US" altLang="en-US" sz="12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Arial Black" charset="0"/>
            </a:endParaRP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9187" y="618331"/>
            <a:ext cx="3798887" cy="865188"/>
          </a:xfrm>
        </p:spPr>
        <p:txBody>
          <a:bodyPr/>
          <a:lstStyle/>
          <a:p>
            <a:r>
              <a:rPr lang="en-US" altLang="en-US" dirty="0"/>
              <a:t>The pH Scale</a:t>
            </a:r>
          </a:p>
        </p:txBody>
      </p:sp>
      <p:pic>
        <p:nvPicPr>
          <p:cNvPr id="77827" name="Picture 2" descr="mad2543X_0213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1714500"/>
            <a:ext cx="5345113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Rectangle 10"/>
          <p:cNvSpPr>
            <a:spLocks noChangeArrowheads="1"/>
          </p:cNvSpPr>
          <p:nvPr/>
        </p:nvSpPr>
        <p:spPr bwMode="auto">
          <a:xfrm>
            <a:off x="3468688" y="2144713"/>
            <a:ext cx="793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pH value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29" name="Rectangle 11"/>
          <p:cNvSpPr>
            <a:spLocks noChangeArrowheads="1"/>
          </p:cNvSpPr>
          <p:nvPr/>
        </p:nvSpPr>
        <p:spPr bwMode="auto">
          <a:xfrm>
            <a:off x="2184400" y="2727325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</a:t>
            </a:r>
          </a:p>
        </p:txBody>
      </p:sp>
      <p:sp>
        <p:nvSpPr>
          <p:cNvPr id="77830" name="Rectangle 15"/>
          <p:cNvSpPr>
            <a:spLocks noChangeArrowheads="1"/>
          </p:cNvSpPr>
          <p:nvPr/>
        </p:nvSpPr>
        <p:spPr bwMode="auto">
          <a:xfrm>
            <a:off x="2184400" y="2962275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–2</a:t>
            </a:r>
          </a:p>
        </p:txBody>
      </p:sp>
      <p:sp>
        <p:nvSpPr>
          <p:cNvPr id="77831" name="Rectangle 19"/>
          <p:cNvSpPr>
            <a:spLocks noChangeArrowheads="1"/>
          </p:cNvSpPr>
          <p:nvPr/>
        </p:nvSpPr>
        <p:spPr bwMode="auto">
          <a:xfrm>
            <a:off x="2184400" y="3194050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–3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2" name="Rectangle 23"/>
          <p:cNvSpPr>
            <a:spLocks noChangeArrowheads="1"/>
          </p:cNvSpPr>
          <p:nvPr/>
        </p:nvSpPr>
        <p:spPr bwMode="auto">
          <a:xfrm>
            <a:off x="2184400" y="3427413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–4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3" name="Rectangle 27"/>
          <p:cNvSpPr>
            <a:spLocks noChangeArrowheads="1"/>
          </p:cNvSpPr>
          <p:nvPr/>
        </p:nvSpPr>
        <p:spPr bwMode="auto">
          <a:xfrm>
            <a:off x="2184400" y="3659188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–5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4" name="Rectangle 31"/>
          <p:cNvSpPr>
            <a:spLocks noChangeArrowheads="1"/>
          </p:cNvSpPr>
          <p:nvPr/>
        </p:nvSpPr>
        <p:spPr bwMode="auto">
          <a:xfrm>
            <a:off x="2184400" y="3892550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–6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5" name="Rectangle 35"/>
          <p:cNvSpPr>
            <a:spLocks noChangeArrowheads="1"/>
          </p:cNvSpPr>
          <p:nvPr/>
        </p:nvSpPr>
        <p:spPr bwMode="auto">
          <a:xfrm>
            <a:off x="2184400" y="4125913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–7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6" name="Rectangle 39"/>
          <p:cNvSpPr>
            <a:spLocks noChangeArrowheads="1"/>
          </p:cNvSpPr>
          <p:nvPr/>
        </p:nvSpPr>
        <p:spPr bwMode="auto">
          <a:xfrm>
            <a:off x="2184400" y="4357688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–8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7" name="Rectangle 43"/>
          <p:cNvSpPr>
            <a:spLocks noChangeArrowheads="1"/>
          </p:cNvSpPr>
          <p:nvPr/>
        </p:nvSpPr>
        <p:spPr bwMode="auto">
          <a:xfrm>
            <a:off x="2184400" y="4589463"/>
            <a:ext cx="3524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–9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8" name="Rectangle 47"/>
          <p:cNvSpPr>
            <a:spLocks noChangeArrowheads="1"/>
          </p:cNvSpPr>
          <p:nvPr/>
        </p:nvSpPr>
        <p:spPr bwMode="auto">
          <a:xfrm>
            <a:off x="2184400" y="4822825"/>
            <a:ext cx="422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–10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39" name="Rectangle 51"/>
          <p:cNvSpPr>
            <a:spLocks noChangeArrowheads="1"/>
          </p:cNvSpPr>
          <p:nvPr/>
        </p:nvSpPr>
        <p:spPr bwMode="auto">
          <a:xfrm>
            <a:off x="2184400" y="5056188"/>
            <a:ext cx="422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–11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40" name="Rectangle 56"/>
          <p:cNvSpPr>
            <a:spLocks noChangeArrowheads="1"/>
          </p:cNvSpPr>
          <p:nvPr/>
        </p:nvSpPr>
        <p:spPr bwMode="auto">
          <a:xfrm>
            <a:off x="2184400" y="5287963"/>
            <a:ext cx="422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–12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41" name="Rectangle 60"/>
          <p:cNvSpPr>
            <a:spLocks noChangeArrowheads="1"/>
          </p:cNvSpPr>
          <p:nvPr/>
        </p:nvSpPr>
        <p:spPr bwMode="auto">
          <a:xfrm>
            <a:off x="2184400" y="5521325"/>
            <a:ext cx="422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–13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42" name="Rectangle 64"/>
          <p:cNvSpPr>
            <a:spLocks noChangeArrowheads="1"/>
          </p:cNvSpPr>
          <p:nvPr/>
        </p:nvSpPr>
        <p:spPr bwMode="auto">
          <a:xfrm>
            <a:off x="2184400" y="5754688"/>
            <a:ext cx="422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r>
              <a:rPr lang="en-US" altLang="en-US" sz="1500" baseline="30000">
                <a:solidFill>
                  <a:srgbClr val="000000"/>
                </a:solidFill>
              </a:rPr>
              <a:t>–14</a:t>
            </a:r>
            <a:endParaRPr lang="en-US" altLang="en-US" sz="1500" baseline="30000">
              <a:latin typeface="Times New Roman" charset="0"/>
            </a:endParaRPr>
          </a:p>
        </p:txBody>
      </p:sp>
      <p:sp>
        <p:nvSpPr>
          <p:cNvPr id="77843" name="Rectangle 68"/>
          <p:cNvSpPr>
            <a:spLocks noChangeArrowheads="1"/>
          </p:cNvSpPr>
          <p:nvPr/>
        </p:nvSpPr>
        <p:spPr bwMode="auto">
          <a:xfrm>
            <a:off x="2184400" y="2497138"/>
            <a:ext cx="3349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 </a:t>
            </a:r>
            <a:r>
              <a:rPr lang="en-US" altLang="en-US" sz="1500" baseline="300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77844" name="Rectangle 71"/>
          <p:cNvSpPr>
            <a:spLocks noChangeArrowheads="1"/>
          </p:cNvSpPr>
          <p:nvPr/>
        </p:nvSpPr>
        <p:spPr bwMode="auto">
          <a:xfrm>
            <a:off x="4918075" y="2144713"/>
            <a:ext cx="89058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Examples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45" name="Rectangle 72"/>
          <p:cNvSpPr>
            <a:spLocks noChangeArrowheads="1"/>
          </p:cNvSpPr>
          <p:nvPr/>
        </p:nvSpPr>
        <p:spPr bwMode="auto">
          <a:xfrm>
            <a:off x="4918075" y="2497138"/>
            <a:ext cx="15859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hydrochloric acid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46" name="Rectangle 73"/>
          <p:cNvSpPr>
            <a:spLocks noChangeArrowheads="1"/>
          </p:cNvSpPr>
          <p:nvPr/>
        </p:nvSpPr>
        <p:spPr bwMode="auto">
          <a:xfrm rot="-5400000">
            <a:off x="1639888" y="3140075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acidic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47" name="Rectangle 74"/>
          <p:cNvSpPr>
            <a:spLocks noChangeArrowheads="1"/>
          </p:cNvSpPr>
          <p:nvPr/>
        </p:nvSpPr>
        <p:spPr bwMode="auto">
          <a:xfrm rot="-5400000">
            <a:off x="1661319" y="5049044"/>
            <a:ext cx="487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basic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48" name="Rectangle 75"/>
          <p:cNvSpPr>
            <a:spLocks noChangeArrowheads="1"/>
          </p:cNvSpPr>
          <p:nvPr/>
        </p:nvSpPr>
        <p:spPr bwMode="auto">
          <a:xfrm>
            <a:off x="4918075" y="2792413"/>
            <a:ext cx="1935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stomach acid, lemon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juice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49" name="Rectangle 76"/>
          <p:cNvSpPr>
            <a:spLocks noChangeArrowheads="1"/>
          </p:cNvSpPr>
          <p:nvPr/>
        </p:nvSpPr>
        <p:spPr bwMode="auto">
          <a:xfrm>
            <a:off x="4918075" y="3197225"/>
            <a:ext cx="16716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vinegar, cola, beer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0" name="Rectangle 79"/>
          <p:cNvSpPr>
            <a:spLocks noChangeArrowheads="1"/>
          </p:cNvSpPr>
          <p:nvPr/>
        </p:nvSpPr>
        <p:spPr bwMode="auto">
          <a:xfrm>
            <a:off x="4918075" y="3430588"/>
            <a:ext cx="847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tomatoes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1" name="Rectangle 80"/>
          <p:cNvSpPr>
            <a:spLocks noChangeArrowheads="1"/>
          </p:cNvSpPr>
          <p:nvPr/>
        </p:nvSpPr>
        <p:spPr bwMode="auto">
          <a:xfrm>
            <a:off x="4918075" y="3659188"/>
            <a:ext cx="1101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black coffee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2" name="Rectangle 81"/>
          <p:cNvSpPr>
            <a:spLocks noChangeArrowheads="1"/>
          </p:cNvSpPr>
          <p:nvPr/>
        </p:nvSpPr>
        <p:spPr bwMode="auto">
          <a:xfrm>
            <a:off x="4918075" y="3890963"/>
            <a:ext cx="4651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urine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3" name="Rectangle 82"/>
          <p:cNvSpPr>
            <a:spLocks noChangeArrowheads="1"/>
          </p:cNvSpPr>
          <p:nvPr/>
        </p:nvSpPr>
        <p:spPr bwMode="auto">
          <a:xfrm>
            <a:off x="4918075" y="4119563"/>
            <a:ext cx="9636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pure water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4" name="Rectangle 83"/>
          <p:cNvSpPr>
            <a:spLocks noChangeArrowheads="1"/>
          </p:cNvSpPr>
          <p:nvPr/>
        </p:nvSpPr>
        <p:spPr bwMode="auto">
          <a:xfrm>
            <a:off x="4918075" y="4352925"/>
            <a:ext cx="8175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seawater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5" name="Rectangle 84"/>
          <p:cNvSpPr>
            <a:spLocks noChangeArrowheads="1"/>
          </p:cNvSpPr>
          <p:nvPr/>
        </p:nvSpPr>
        <p:spPr bwMode="auto">
          <a:xfrm>
            <a:off x="4918075" y="4584700"/>
            <a:ext cx="11096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baking soda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6" name="Rectangle 85"/>
          <p:cNvSpPr>
            <a:spLocks noChangeArrowheads="1"/>
          </p:cNvSpPr>
          <p:nvPr/>
        </p:nvSpPr>
        <p:spPr bwMode="auto">
          <a:xfrm>
            <a:off x="4918075" y="4813300"/>
            <a:ext cx="1387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Great Salt Lake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7" name="Rectangle 86"/>
          <p:cNvSpPr>
            <a:spLocks noChangeArrowheads="1"/>
          </p:cNvSpPr>
          <p:nvPr/>
        </p:nvSpPr>
        <p:spPr bwMode="auto">
          <a:xfrm>
            <a:off x="4918075" y="5045075"/>
            <a:ext cx="18494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household ammonia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8" name="Rectangle 87"/>
          <p:cNvSpPr>
            <a:spLocks noChangeArrowheads="1"/>
          </p:cNvSpPr>
          <p:nvPr/>
        </p:nvSpPr>
        <p:spPr bwMode="auto">
          <a:xfrm>
            <a:off x="4918075" y="5399088"/>
            <a:ext cx="1616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household bleach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59" name="Rectangle 88"/>
          <p:cNvSpPr>
            <a:spLocks noChangeArrowheads="1"/>
          </p:cNvSpPr>
          <p:nvPr/>
        </p:nvSpPr>
        <p:spPr bwMode="auto">
          <a:xfrm>
            <a:off x="4918075" y="5741988"/>
            <a:ext cx="16383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sodium hydroxide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0" name="Rectangle 89"/>
          <p:cNvSpPr>
            <a:spLocks noChangeArrowheads="1"/>
          </p:cNvSpPr>
          <p:nvPr/>
        </p:nvSpPr>
        <p:spPr bwMode="auto">
          <a:xfrm>
            <a:off x="3708400" y="27336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1" name="Rectangle 90"/>
          <p:cNvSpPr>
            <a:spLocks noChangeArrowheads="1"/>
          </p:cNvSpPr>
          <p:nvPr/>
        </p:nvSpPr>
        <p:spPr bwMode="auto">
          <a:xfrm>
            <a:off x="3708400" y="25019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0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2" name="Rectangle 91"/>
          <p:cNvSpPr>
            <a:spLocks noChangeArrowheads="1"/>
          </p:cNvSpPr>
          <p:nvPr/>
        </p:nvSpPr>
        <p:spPr bwMode="auto">
          <a:xfrm>
            <a:off x="3708400" y="29670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2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3" name="Rectangle 92"/>
          <p:cNvSpPr>
            <a:spLocks noChangeArrowheads="1"/>
          </p:cNvSpPr>
          <p:nvPr/>
        </p:nvSpPr>
        <p:spPr bwMode="auto">
          <a:xfrm>
            <a:off x="3708400" y="319881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3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4" name="Rectangle 93"/>
          <p:cNvSpPr>
            <a:spLocks noChangeArrowheads="1"/>
          </p:cNvSpPr>
          <p:nvPr/>
        </p:nvSpPr>
        <p:spPr bwMode="auto">
          <a:xfrm>
            <a:off x="3708400" y="34305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4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5" name="Rectangle 94"/>
          <p:cNvSpPr>
            <a:spLocks noChangeArrowheads="1"/>
          </p:cNvSpPr>
          <p:nvPr/>
        </p:nvSpPr>
        <p:spPr bwMode="auto">
          <a:xfrm>
            <a:off x="3708400" y="36623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5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6" name="Rectangle 95"/>
          <p:cNvSpPr>
            <a:spLocks noChangeArrowheads="1"/>
          </p:cNvSpPr>
          <p:nvPr/>
        </p:nvSpPr>
        <p:spPr bwMode="auto">
          <a:xfrm>
            <a:off x="3708400" y="389413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6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7" name="Rectangle 96"/>
          <p:cNvSpPr>
            <a:spLocks noChangeArrowheads="1"/>
          </p:cNvSpPr>
          <p:nvPr/>
        </p:nvSpPr>
        <p:spPr bwMode="auto">
          <a:xfrm>
            <a:off x="3698875" y="41275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7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8" name="Rectangle 97"/>
          <p:cNvSpPr>
            <a:spLocks noChangeArrowheads="1"/>
          </p:cNvSpPr>
          <p:nvPr/>
        </p:nvSpPr>
        <p:spPr bwMode="auto">
          <a:xfrm>
            <a:off x="3708400" y="4357688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8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69" name="Rectangle 98"/>
          <p:cNvSpPr>
            <a:spLocks noChangeArrowheads="1"/>
          </p:cNvSpPr>
          <p:nvPr/>
        </p:nvSpPr>
        <p:spPr bwMode="auto">
          <a:xfrm>
            <a:off x="3708400" y="458946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9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0" name="Rectangle 99"/>
          <p:cNvSpPr>
            <a:spLocks noChangeArrowheads="1"/>
          </p:cNvSpPr>
          <p:nvPr/>
        </p:nvSpPr>
        <p:spPr bwMode="auto">
          <a:xfrm>
            <a:off x="3663950" y="482282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10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1" name="Rectangle 100"/>
          <p:cNvSpPr>
            <a:spLocks noChangeArrowheads="1"/>
          </p:cNvSpPr>
          <p:nvPr/>
        </p:nvSpPr>
        <p:spPr bwMode="auto">
          <a:xfrm>
            <a:off x="3663950" y="50530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11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2" name="Rectangle 102"/>
          <p:cNvSpPr>
            <a:spLocks noChangeArrowheads="1"/>
          </p:cNvSpPr>
          <p:nvPr/>
        </p:nvSpPr>
        <p:spPr bwMode="auto">
          <a:xfrm>
            <a:off x="3663950" y="5286375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12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3" name="Rectangle 103"/>
          <p:cNvSpPr>
            <a:spLocks noChangeArrowheads="1"/>
          </p:cNvSpPr>
          <p:nvPr/>
        </p:nvSpPr>
        <p:spPr bwMode="auto">
          <a:xfrm>
            <a:off x="3663950" y="5518150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13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4" name="Rectangle 104"/>
          <p:cNvSpPr>
            <a:spLocks noChangeArrowheads="1"/>
          </p:cNvSpPr>
          <p:nvPr/>
        </p:nvSpPr>
        <p:spPr bwMode="auto">
          <a:xfrm>
            <a:off x="3663950" y="5751513"/>
            <a:ext cx="212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14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875" name="Line 105"/>
          <p:cNvSpPr>
            <a:spLocks noChangeShapeType="1"/>
          </p:cNvSpPr>
          <p:nvPr/>
        </p:nvSpPr>
        <p:spPr bwMode="auto">
          <a:xfrm>
            <a:off x="2620963" y="2597150"/>
            <a:ext cx="762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6" name="Line 106"/>
          <p:cNvSpPr>
            <a:spLocks noChangeShapeType="1"/>
          </p:cNvSpPr>
          <p:nvPr/>
        </p:nvSpPr>
        <p:spPr bwMode="auto">
          <a:xfrm>
            <a:off x="2620963" y="2827338"/>
            <a:ext cx="762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7" name="Line 107"/>
          <p:cNvSpPr>
            <a:spLocks noChangeShapeType="1"/>
          </p:cNvSpPr>
          <p:nvPr/>
        </p:nvSpPr>
        <p:spPr bwMode="auto">
          <a:xfrm>
            <a:off x="2620963" y="3060700"/>
            <a:ext cx="762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8" name="Line 108"/>
          <p:cNvSpPr>
            <a:spLocks noChangeShapeType="1"/>
          </p:cNvSpPr>
          <p:nvPr/>
        </p:nvSpPr>
        <p:spPr bwMode="auto">
          <a:xfrm>
            <a:off x="2620963" y="3292475"/>
            <a:ext cx="762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79" name="Line 109"/>
          <p:cNvSpPr>
            <a:spLocks noChangeShapeType="1"/>
          </p:cNvSpPr>
          <p:nvPr/>
        </p:nvSpPr>
        <p:spPr bwMode="auto">
          <a:xfrm>
            <a:off x="2620963" y="3524250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0" name="Line 110"/>
          <p:cNvSpPr>
            <a:spLocks noChangeShapeType="1"/>
          </p:cNvSpPr>
          <p:nvPr/>
        </p:nvSpPr>
        <p:spPr bwMode="auto">
          <a:xfrm>
            <a:off x="2620963" y="3757613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1" name="Line 111"/>
          <p:cNvSpPr>
            <a:spLocks noChangeShapeType="1"/>
          </p:cNvSpPr>
          <p:nvPr/>
        </p:nvSpPr>
        <p:spPr bwMode="auto">
          <a:xfrm>
            <a:off x="2620963" y="3989388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2" name="Line 112"/>
          <p:cNvSpPr>
            <a:spLocks noChangeShapeType="1"/>
          </p:cNvSpPr>
          <p:nvPr/>
        </p:nvSpPr>
        <p:spPr bwMode="auto">
          <a:xfrm>
            <a:off x="2620963" y="4219575"/>
            <a:ext cx="762000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3" name="Line 113"/>
          <p:cNvSpPr>
            <a:spLocks noChangeShapeType="1"/>
          </p:cNvSpPr>
          <p:nvPr/>
        </p:nvSpPr>
        <p:spPr bwMode="auto">
          <a:xfrm>
            <a:off x="2620963" y="4452938"/>
            <a:ext cx="762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4" name="Line 114"/>
          <p:cNvSpPr>
            <a:spLocks noChangeShapeType="1"/>
          </p:cNvSpPr>
          <p:nvPr/>
        </p:nvSpPr>
        <p:spPr bwMode="auto">
          <a:xfrm>
            <a:off x="2620963" y="4684713"/>
            <a:ext cx="762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5" name="Line 115"/>
          <p:cNvSpPr>
            <a:spLocks noChangeShapeType="1"/>
          </p:cNvSpPr>
          <p:nvPr/>
        </p:nvSpPr>
        <p:spPr bwMode="auto">
          <a:xfrm>
            <a:off x="2620963" y="4918075"/>
            <a:ext cx="762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6" name="Line 116"/>
          <p:cNvSpPr>
            <a:spLocks noChangeShapeType="1"/>
          </p:cNvSpPr>
          <p:nvPr/>
        </p:nvSpPr>
        <p:spPr bwMode="auto">
          <a:xfrm>
            <a:off x="2620963" y="5148263"/>
            <a:ext cx="762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7" name="Line 117"/>
          <p:cNvSpPr>
            <a:spLocks noChangeShapeType="1"/>
          </p:cNvSpPr>
          <p:nvPr/>
        </p:nvSpPr>
        <p:spPr bwMode="auto">
          <a:xfrm>
            <a:off x="2620963" y="5380038"/>
            <a:ext cx="7620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8" name="Line 118"/>
          <p:cNvSpPr>
            <a:spLocks noChangeShapeType="1"/>
          </p:cNvSpPr>
          <p:nvPr/>
        </p:nvSpPr>
        <p:spPr bwMode="auto">
          <a:xfrm>
            <a:off x="2620963" y="5613400"/>
            <a:ext cx="7620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89" name="Line 119"/>
          <p:cNvSpPr>
            <a:spLocks noChangeShapeType="1"/>
          </p:cNvSpPr>
          <p:nvPr/>
        </p:nvSpPr>
        <p:spPr bwMode="auto">
          <a:xfrm>
            <a:off x="2620963" y="5845175"/>
            <a:ext cx="762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0" name="Line 120"/>
          <p:cNvSpPr>
            <a:spLocks noChangeShapeType="1"/>
          </p:cNvSpPr>
          <p:nvPr/>
        </p:nvSpPr>
        <p:spPr bwMode="auto">
          <a:xfrm>
            <a:off x="4122738" y="2597150"/>
            <a:ext cx="7508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1" name="Line 121"/>
          <p:cNvSpPr>
            <a:spLocks noChangeShapeType="1"/>
          </p:cNvSpPr>
          <p:nvPr/>
        </p:nvSpPr>
        <p:spPr bwMode="auto">
          <a:xfrm>
            <a:off x="4122738" y="3060700"/>
            <a:ext cx="7508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2" name="Line 122"/>
          <p:cNvSpPr>
            <a:spLocks noChangeShapeType="1"/>
          </p:cNvSpPr>
          <p:nvPr/>
        </p:nvSpPr>
        <p:spPr bwMode="auto">
          <a:xfrm>
            <a:off x="4122738" y="3292475"/>
            <a:ext cx="7508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3" name="Line 123"/>
          <p:cNvSpPr>
            <a:spLocks noChangeShapeType="1"/>
          </p:cNvSpPr>
          <p:nvPr/>
        </p:nvSpPr>
        <p:spPr bwMode="auto">
          <a:xfrm>
            <a:off x="4122738" y="3524250"/>
            <a:ext cx="7508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4" name="Line 124"/>
          <p:cNvSpPr>
            <a:spLocks noChangeShapeType="1"/>
          </p:cNvSpPr>
          <p:nvPr/>
        </p:nvSpPr>
        <p:spPr bwMode="auto">
          <a:xfrm>
            <a:off x="4122738" y="3757613"/>
            <a:ext cx="7508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5" name="Line 125"/>
          <p:cNvSpPr>
            <a:spLocks noChangeShapeType="1"/>
          </p:cNvSpPr>
          <p:nvPr/>
        </p:nvSpPr>
        <p:spPr bwMode="auto">
          <a:xfrm>
            <a:off x="4122738" y="3989388"/>
            <a:ext cx="7508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6" name="Line 126"/>
          <p:cNvSpPr>
            <a:spLocks noChangeShapeType="1"/>
          </p:cNvSpPr>
          <p:nvPr/>
        </p:nvSpPr>
        <p:spPr bwMode="auto">
          <a:xfrm>
            <a:off x="4122738" y="4219575"/>
            <a:ext cx="750887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7" name="Line 127"/>
          <p:cNvSpPr>
            <a:spLocks noChangeShapeType="1"/>
          </p:cNvSpPr>
          <p:nvPr/>
        </p:nvSpPr>
        <p:spPr bwMode="auto">
          <a:xfrm>
            <a:off x="4122738" y="4452938"/>
            <a:ext cx="750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8" name="Line 128"/>
          <p:cNvSpPr>
            <a:spLocks noChangeShapeType="1"/>
          </p:cNvSpPr>
          <p:nvPr/>
        </p:nvSpPr>
        <p:spPr bwMode="auto">
          <a:xfrm>
            <a:off x="4122738" y="4684713"/>
            <a:ext cx="750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99" name="Line 129"/>
          <p:cNvSpPr>
            <a:spLocks noChangeShapeType="1"/>
          </p:cNvSpPr>
          <p:nvPr/>
        </p:nvSpPr>
        <p:spPr bwMode="auto">
          <a:xfrm>
            <a:off x="4122738" y="4918075"/>
            <a:ext cx="7508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0" name="Line 130"/>
          <p:cNvSpPr>
            <a:spLocks noChangeShapeType="1"/>
          </p:cNvSpPr>
          <p:nvPr/>
        </p:nvSpPr>
        <p:spPr bwMode="auto">
          <a:xfrm>
            <a:off x="4122738" y="5148263"/>
            <a:ext cx="750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1" name="Line 131"/>
          <p:cNvSpPr>
            <a:spLocks noChangeShapeType="1"/>
          </p:cNvSpPr>
          <p:nvPr/>
        </p:nvSpPr>
        <p:spPr bwMode="auto">
          <a:xfrm>
            <a:off x="4122738" y="5503863"/>
            <a:ext cx="7508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2" name="Line 132"/>
          <p:cNvSpPr>
            <a:spLocks noChangeShapeType="1"/>
          </p:cNvSpPr>
          <p:nvPr/>
        </p:nvSpPr>
        <p:spPr bwMode="auto">
          <a:xfrm>
            <a:off x="4122738" y="5845175"/>
            <a:ext cx="7508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3" name="Freeform 133"/>
          <p:cNvSpPr>
            <a:spLocks/>
          </p:cNvSpPr>
          <p:nvPr/>
        </p:nvSpPr>
        <p:spPr bwMode="auto">
          <a:xfrm>
            <a:off x="2100263" y="2457450"/>
            <a:ext cx="63500" cy="1641475"/>
          </a:xfrm>
          <a:custGeom>
            <a:avLst/>
            <a:gdLst>
              <a:gd name="T0" fmla="*/ 2147483646 w 56"/>
              <a:gd name="T1" fmla="*/ 0 h 1437"/>
              <a:gd name="T2" fmla="*/ 0 w 56"/>
              <a:gd name="T3" fmla="*/ 0 h 1437"/>
              <a:gd name="T4" fmla="*/ 0 w 56"/>
              <a:gd name="T5" fmla="*/ 2147483646 h 1437"/>
              <a:gd name="T6" fmla="*/ 2147483646 w 56"/>
              <a:gd name="T7" fmla="*/ 2147483646 h 1437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437"/>
              <a:gd name="T14" fmla="*/ 56 w 56"/>
              <a:gd name="T15" fmla="*/ 1437 h 14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437">
                <a:moveTo>
                  <a:pt x="56" y="0"/>
                </a:moveTo>
                <a:lnTo>
                  <a:pt x="0" y="0"/>
                </a:lnTo>
                <a:lnTo>
                  <a:pt x="0" y="1437"/>
                </a:lnTo>
                <a:lnTo>
                  <a:pt x="56" y="1437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4" name="Line 134"/>
          <p:cNvSpPr>
            <a:spLocks noChangeShapeType="1"/>
          </p:cNvSpPr>
          <p:nvPr/>
        </p:nvSpPr>
        <p:spPr bwMode="auto">
          <a:xfrm flipH="1">
            <a:off x="2038350" y="3276600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5" name="Line 135"/>
          <p:cNvSpPr>
            <a:spLocks noChangeShapeType="1"/>
          </p:cNvSpPr>
          <p:nvPr/>
        </p:nvSpPr>
        <p:spPr bwMode="auto">
          <a:xfrm flipH="1">
            <a:off x="2038350" y="5164138"/>
            <a:ext cx="63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6" name="Freeform 136"/>
          <p:cNvSpPr>
            <a:spLocks/>
          </p:cNvSpPr>
          <p:nvPr/>
        </p:nvSpPr>
        <p:spPr bwMode="auto">
          <a:xfrm>
            <a:off x="2100263" y="4335463"/>
            <a:ext cx="63500" cy="1657350"/>
          </a:xfrm>
          <a:custGeom>
            <a:avLst/>
            <a:gdLst>
              <a:gd name="T0" fmla="*/ 2147483646 w 56"/>
              <a:gd name="T1" fmla="*/ 0 h 1450"/>
              <a:gd name="T2" fmla="*/ 0 w 56"/>
              <a:gd name="T3" fmla="*/ 0 h 1450"/>
              <a:gd name="T4" fmla="*/ 0 w 56"/>
              <a:gd name="T5" fmla="*/ 2147483646 h 1450"/>
              <a:gd name="T6" fmla="*/ 2147483646 w 56"/>
              <a:gd name="T7" fmla="*/ 2147483646 h 1450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1450"/>
              <a:gd name="T14" fmla="*/ 56 w 56"/>
              <a:gd name="T15" fmla="*/ 1450 h 1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1450">
                <a:moveTo>
                  <a:pt x="56" y="0"/>
                </a:moveTo>
                <a:lnTo>
                  <a:pt x="0" y="0"/>
                </a:lnTo>
                <a:lnTo>
                  <a:pt x="0" y="1450"/>
                </a:lnTo>
                <a:lnTo>
                  <a:pt x="56" y="145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907" name="Rectangle 137"/>
          <p:cNvSpPr>
            <a:spLocks noChangeArrowheads="1"/>
          </p:cNvSpPr>
          <p:nvPr/>
        </p:nvSpPr>
        <p:spPr bwMode="auto">
          <a:xfrm>
            <a:off x="1778000" y="1916113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H</a:t>
            </a:r>
            <a:r>
              <a:rPr lang="en-US" altLang="en-US" sz="1500" baseline="30000">
                <a:solidFill>
                  <a:srgbClr val="000000"/>
                </a:solidFill>
              </a:rPr>
              <a:t>+ </a:t>
            </a:r>
            <a:r>
              <a:rPr lang="en-US" altLang="en-US" sz="1500">
                <a:solidFill>
                  <a:srgbClr val="000000"/>
                </a:solidFill>
              </a:rPr>
              <a:t>Ion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solidFill>
                  <a:srgbClr val="000000"/>
                </a:solidFill>
              </a:rPr>
              <a:t>Concentration</a:t>
            </a:r>
            <a:endParaRPr lang="en-US" altLang="en-US" sz="1500">
              <a:latin typeface="Times New Roman" charset="0"/>
            </a:endParaRPr>
          </a:p>
        </p:txBody>
      </p:sp>
      <p:sp>
        <p:nvSpPr>
          <p:cNvPr id="77908" name="TextBox 82"/>
          <p:cNvSpPr txBox="1">
            <a:spLocks noChangeArrowheads="1"/>
          </p:cNvSpPr>
          <p:nvPr/>
        </p:nvSpPr>
        <p:spPr bwMode="auto">
          <a:xfrm>
            <a:off x="2065338" y="1504950"/>
            <a:ext cx="4446587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00" b="0"/>
              <a:t>Copyright © The McGraw-Hill Companies, Inc. Permission required for reproduction or display.</a:t>
            </a:r>
          </a:p>
        </p:txBody>
      </p:sp>
    </p:spTree>
    <p:extLst>
      <p:ext uri="{BB962C8B-B14F-4D97-AF65-F5344CB8AC3E}">
        <p14:creationId xmlns:p14="http://schemas.microsoft.com/office/powerpoint/2010/main" val="1977862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Buffers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640960" cy="4695800"/>
          </a:xfrm>
        </p:spPr>
        <p:txBody>
          <a:bodyPr>
            <a:normAutofit/>
          </a:bodyPr>
          <a:lstStyle/>
          <a:p>
            <a:r>
              <a:rPr lang="en-US" dirty="0" smtClean="0"/>
              <a:t>A buffer is a chemical or combination of chemicals that keep the </a:t>
            </a:r>
            <a:r>
              <a:rPr lang="en-US" dirty="0" smtClean="0"/>
              <a:t>__________ </a:t>
            </a:r>
            <a:r>
              <a:rPr lang="en-US" dirty="0" smtClean="0"/>
              <a:t>in a normal range.</a:t>
            </a:r>
          </a:p>
          <a:p>
            <a:r>
              <a:rPr lang="en-US" dirty="0" smtClean="0"/>
              <a:t>Buffers resist pH changes by absorbing excess </a:t>
            </a:r>
            <a:r>
              <a:rPr lang="en-US" dirty="0" smtClean="0"/>
              <a:t>__________(</a:t>
            </a:r>
            <a:r>
              <a:rPr lang="en-US" dirty="0" smtClean="0"/>
              <a:t>H</a:t>
            </a:r>
            <a:r>
              <a:rPr lang="en-US" baseline="30000" dirty="0" smtClean="0"/>
              <a:t>+</a:t>
            </a:r>
            <a:r>
              <a:rPr lang="en-US" dirty="0" smtClean="0"/>
              <a:t> ions) or </a:t>
            </a:r>
            <a:r>
              <a:rPr lang="en-US" dirty="0" smtClean="0"/>
              <a:t>__________ (</a:t>
            </a:r>
            <a:r>
              <a:rPr lang="en-US" dirty="0" smtClean="0"/>
              <a:t>OH</a:t>
            </a:r>
            <a:r>
              <a:rPr lang="en-US" baseline="30000" dirty="0" smtClean="0"/>
              <a:t>- </a:t>
            </a:r>
            <a:r>
              <a:rPr lang="en-US" dirty="0" smtClean="0"/>
              <a:t>ions).</a:t>
            </a:r>
          </a:p>
          <a:p>
            <a:r>
              <a:rPr lang="en-US" dirty="0" smtClean="0"/>
              <a:t>Buffers in the </a:t>
            </a:r>
            <a:r>
              <a:rPr lang="en-US" dirty="0" smtClean="0"/>
              <a:t>_____________maintain </a:t>
            </a:r>
            <a:r>
              <a:rPr lang="en-US" dirty="0" smtClean="0"/>
              <a:t>the pH between </a:t>
            </a:r>
            <a:r>
              <a:rPr lang="en-US" dirty="0" smtClean="0"/>
              <a:t>________ and ___________</a:t>
            </a:r>
            <a:endParaRPr lang="en-US" dirty="0" smtClean="0"/>
          </a:p>
          <a:p>
            <a:r>
              <a:rPr lang="en-US" dirty="0" smtClean="0"/>
              <a:t>Buffers in the </a:t>
            </a:r>
            <a:r>
              <a:rPr lang="en-US" dirty="0" smtClean="0"/>
              <a:t>__________ maintain </a:t>
            </a:r>
            <a:r>
              <a:rPr lang="en-US" dirty="0" smtClean="0"/>
              <a:t>the pH at </a:t>
            </a:r>
            <a:r>
              <a:rPr lang="en-US" dirty="0" smtClean="0"/>
              <a:t>_________ </a:t>
            </a:r>
            <a:r>
              <a:rPr lang="en-US" dirty="0" smtClean="0"/>
              <a:t>because of carbonic acid </a:t>
            </a:r>
            <a:r>
              <a:rPr lang="en-US" dirty="0" smtClean="0"/>
              <a:t>____________ </a:t>
            </a:r>
            <a:r>
              <a:rPr lang="en-US" dirty="0" smtClean="0"/>
              <a:t>and bicarbonate ions </a:t>
            </a:r>
            <a:r>
              <a:rPr lang="en-US" dirty="0" smtClean="0"/>
              <a:t>_____________</a:t>
            </a:r>
            <a:endParaRPr lang="en-US" dirty="0" smtClean="0"/>
          </a:p>
          <a:p>
            <a:pPr lvl="2"/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r>
              <a:rPr lang="en-US" b="1" dirty="0" smtClean="0"/>
              <a:t>			</a:t>
            </a:r>
            <a:r>
              <a:rPr lang="en-US" b="1" dirty="0" smtClean="0"/>
              <a:t>________</a:t>
            </a:r>
            <a:r>
              <a:rPr lang="en-US" b="1" dirty="0" smtClean="0"/>
              <a:t>	+	</a:t>
            </a:r>
            <a:r>
              <a:rPr lang="en-US" b="1" dirty="0" smtClean="0"/>
              <a:t>___________</a:t>
            </a:r>
            <a:endParaRPr lang="en-US" b="1" baseline="300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56612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9FAA49-8AF5-4346-B3B4-87E01B943506}" type="slidenum">
              <a:rPr lang="en-US" altLang="en-US" sz="1200">
                <a:latin typeface="Arial Black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Arial Black" charset="0"/>
            </a:endParaRP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Buffers in Biology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623792"/>
          </a:xfrm>
          <a:noFill/>
        </p:spPr>
        <p:txBody>
          <a:bodyPr>
            <a:normAutofit/>
          </a:bodyPr>
          <a:lstStyle/>
          <a:p>
            <a:pPr>
              <a:spcBef>
                <a:spcPct val="55000"/>
              </a:spcBef>
            </a:pPr>
            <a:r>
              <a:rPr lang="en-US" altLang="en-US" sz="2800" dirty="0"/>
              <a:t>Health of organisms requires maintaining pH of body fluids within </a:t>
            </a:r>
            <a:r>
              <a:rPr lang="en-US" altLang="en-US" sz="2800" dirty="0" smtClean="0"/>
              <a:t>_________________ limits</a:t>
            </a:r>
            <a:endParaRPr lang="en-US" altLang="en-US" sz="2800" dirty="0"/>
          </a:p>
          <a:p>
            <a:pPr lvl="1">
              <a:spcBef>
                <a:spcPct val="55000"/>
              </a:spcBef>
            </a:pPr>
            <a:r>
              <a:rPr lang="en-US" altLang="en-US" sz="2400" dirty="0"/>
              <a:t>Human blood normally </a:t>
            </a:r>
            <a:r>
              <a:rPr lang="en-US" altLang="en-US" sz="2400" dirty="0" smtClean="0"/>
              <a:t>_______ (</a:t>
            </a:r>
            <a:r>
              <a:rPr lang="en-US" altLang="en-US" sz="2400" dirty="0"/>
              <a:t>slightly </a:t>
            </a:r>
            <a:r>
              <a:rPr lang="en-US" altLang="en-US" sz="2400" dirty="0" smtClean="0"/>
              <a:t>___________)</a:t>
            </a:r>
            <a:endParaRPr lang="en-US" altLang="en-US" sz="2400" dirty="0"/>
          </a:p>
          <a:p>
            <a:pPr lvl="1">
              <a:spcBef>
                <a:spcPct val="55000"/>
              </a:spcBef>
            </a:pPr>
            <a:r>
              <a:rPr lang="en-US" altLang="en-US" sz="2400" dirty="0"/>
              <a:t>Many foods and metabolic processes add or subtract </a:t>
            </a:r>
            <a:r>
              <a:rPr lang="en-US" altLang="en-US" sz="2400" dirty="0" smtClean="0"/>
              <a:t>_________</a:t>
            </a:r>
            <a:r>
              <a:rPr lang="en-US" altLang="en-US" sz="2400" baseline="30000" dirty="0" smtClean="0"/>
              <a:t> </a:t>
            </a:r>
            <a:r>
              <a:rPr lang="en-US" altLang="en-US" sz="2400" dirty="0"/>
              <a:t>or</a:t>
            </a:r>
            <a:r>
              <a:rPr lang="en-US" altLang="en-US" sz="2400" baseline="30000" dirty="0"/>
              <a:t> </a:t>
            </a:r>
            <a:r>
              <a:rPr lang="en-US" altLang="en-US" sz="2400" dirty="0" smtClean="0"/>
              <a:t>__________ </a:t>
            </a:r>
            <a:r>
              <a:rPr lang="en-US" altLang="en-US" sz="2400" dirty="0"/>
              <a:t>ions</a:t>
            </a:r>
            <a:endParaRPr lang="en-US" altLang="en-US" sz="2400" baseline="30000" dirty="0"/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Reducing blood pH to 7.0 results in </a:t>
            </a:r>
            <a:r>
              <a:rPr lang="en-US" altLang="en-US" sz="2000" dirty="0" smtClean="0"/>
              <a:t>_______________</a:t>
            </a:r>
            <a:endParaRPr lang="en-US" altLang="en-US" sz="2000" dirty="0"/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Increasing blood pH to 7.8 results in </a:t>
            </a:r>
            <a:r>
              <a:rPr lang="en-US" altLang="en-US" sz="2000" dirty="0" smtClean="0"/>
              <a:t>_______________</a:t>
            </a:r>
            <a:endParaRPr lang="en-US" altLang="en-US" sz="2000" dirty="0"/>
          </a:p>
          <a:p>
            <a:pPr lvl="2">
              <a:spcBef>
                <a:spcPct val="55000"/>
              </a:spcBef>
            </a:pPr>
            <a:r>
              <a:rPr lang="en-US" altLang="en-US" sz="2000" dirty="0"/>
              <a:t>Both life threatening </a:t>
            </a:r>
            <a:r>
              <a:rPr lang="en-US" altLang="en-US" sz="2000" dirty="0" smtClean="0"/>
              <a:t>situations!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0362051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377</Words>
  <Application>Microsoft Macintosh PowerPoint</Application>
  <PresentationFormat>On-screen Show (4:3)</PresentationFormat>
  <Paragraphs>103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Constantia</vt:lpstr>
      <vt:lpstr>Times New Roman</vt:lpstr>
      <vt:lpstr>Wingdings 2</vt:lpstr>
      <vt:lpstr>Arial</vt:lpstr>
      <vt:lpstr>Flow</vt:lpstr>
      <vt:lpstr>Acids, Bases and Buffers</vt:lpstr>
      <vt:lpstr>Characteristics of Acids</vt:lpstr>
      <vt:lpstr>Characteristics of Bases</vt:lpstr>
      <vt:lpstr>The pH Scale.</vt:lpstr>
      <vt:lpstr>The pH Scale</vt:lpstr>
      <vt:lpstr>Buffers </vt:lpstr>
      <vt:lpstr>Buffers in Biology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 and Buffers</dc:title>
  <dc:creator>Michelle DeBou</dc:creator>
  <cp:lastModifiedBy>Microsoft Office User</cp:lastModifiedBy>
  <cp:revision>25</cp:revision>
  <dcterms:created xsi:type="dcterms:W3CDTF">2011-09-25T20:22:21Z</dcterms:created>
  <dcterms:modified xsi:type="dcterms:W3CDTF">2018-09-18T04:45:07Z</dcterms:modified>
</cp:coreProperties>
</file>